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67" r:id="rId5"/>
    <p:sldId id="268" r:id="rId6"/>
    <p:sldId id="269" r:id="rId7"/>
    <p:sldId id="270" r:id="rId8"/>
    <p:sldId id="271" r:id="rId9"/>
    <p:sldId id="272" r:id="rId10"/>
    <p:sldId id="265" r:id="rId11"/>
    <p:sldId id="266" r:id="rId12"/>
    <p:sldId id="273" r:id="rId13"/>
    <p:sldId id="274" r:id="rId14"/>
    <p:sldId id="275" r:id="rId15"/>
    <p:sldId id="259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1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514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84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432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64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3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6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8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1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1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6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2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57AB-315D-465F-9A2E-AC16B297FD3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307499-F9A6-4DA4-9866-AE974099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5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aliaramirez@permiacar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91C9E-9D62-41E6-8B3C-407713412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622" y="2239114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PermiaCare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91346-7C1A-4435-989D-3B4029496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246142"/>
            <a:ext cx="7766936" cy="2070768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l"/>
            <a:r>
              <a:rPr lang="en-US" sz="1500" dirty="0"/>
              <a:t>Material covered today:</a:t>
            </a:r>
          </a:p>
          <a:p>
            <a:pPr algn="l"/>
            <a:r>
              <a:rPr lang="en-US" sz="1500" dirty="0"/>
              <a:t>	Adult Mental Health First AID USA from National Council for Mental Wellbeing </a:t>
            </a:r>
          </a:p>
          <a:p>
            <a:pPr algn="l"/>
            <a:r>
              <a:rPr lang="en-US" sz="1500" dirty="0"/>
              <a:t>	Ask About Suicide to Save a Life (AS+K) from the Texas Suicide Prevention 	Collaborative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A9F60C-56AD-42D7-8E99-3DA1279BE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855" y="642531"/>
            <a:ext cx="2268317" cy="226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23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6224-64A3-4C47-B95A-E61380A9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5D793-B038-49E8-9E37-864810605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39" y="1473693"/>
            <a:ext cx="9907479" cy="522007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Approximately </a:t>
            </a:r>
            <a:r>
              <a:rPr lang="en-US" sz="2400" b="1" dirty="0"/>
              <a:t>1 in 5 adults in the United States are diagnosed </a:t>
            </a:r>
            <a:r>
              <a:rPr lang="en-US" sz="2400" dirty="0"/>
              <a:t>with a mental disorder in a single year.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b="1" dirty="0"/>
              <a:t>Almost half of all U.S. adults will experience a mental health challenge</a:t>
            </a:r>
            <a:r>
              <a:rPr lang="en-US" sz="2400" dirty="0"/>
              <a:t> at some point over the course of their lifetime.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b="1" dirty="0"/>
              <a:t>Many people </a:t>
            </a:r>
            <a:r>
              <a:rPr lang="en-US" sz="2400" dirty="0"/>
              <a:t>with common mental disorders </a:t>
            </a:r>
            <a:r>
              <a:rPr lang="en-US" sz="2400" b="1" dirty="0"/>
              <a:t>do not seek professional help.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More than </a:t>
            </a:r>
            <a:r>
              <a:rPr lang="en-US" sz="2400" b="1" dirty="0"/>
              <a:t>40% of people </a:t>
            </a:r>
            <a:r>
              <a:rPr lang="en-US" sz="2400" dirty="0"/>
              <a:t>with mental disorders </a:t>
            </a:r>
            <a:r>
              <a:rPr lang="en-US" sz="2400" b="1" dirty="0"/>
              <a:t>sought no treatment</a:t>
            </a:r>
            <a:r>
              <a:rPr lang="en-US" sz="2400" dirty="0"/>
              <a:t> in the prior year.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In Texas, Almost 3 times as many people died by suicide in 2019 than in alcohol related motor vehicles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About 1 Texas is lost to suicide every 2 hours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Suicide is the 11</a:t>
            </a:r>
            <a:r>
              <a:rPr lang="en-US" sz="2400" baseline="30000" dirty="0"/>
              <a:t>th</a:t>
            </a:r>
            <a:r>
              <a:rPr lang="en-US" sz="2400" dirty="0"/>
              <a:t> leading cause of death in Texas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leading cause of death from ages 10 to 34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n-US" sz="2400" dirty="0"/>
              <a:t>5</a:t>
            </a:r>
            <a:r>
              <a:rPr lang="en-US" sz="2400" baseline="30000" dirty="0"/>
              <a:t>th</a:t>
            </a:r>
            <a:r>
              <a:rPr lang="en-US" sz="2400" dirty="0"/>
              <a:t> leading cause of death from ages 35 to 44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6706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0D93-E582-4D21-AF98-C4E64B09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Impact of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FB1B-5113-4E6F-903B-BA0BFB46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Clr>
                <a:srgbClr val="034EA2"/>
              </a:buClr>
              <a:buNone/>
            </a:pPr>
            <a:r>
              <a:rPr lang="en-US" b="1" dirty="0"/>
              <a:t>Disability refers to the amount of disruption a health problem causes to a person’s ability to:</a:t>
            </a: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r>
              <a:rPr lang="en-US" dirty="0"/>
              <a:t>Work.</a:t>
            </a: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r>
              <a:rPr lang="en-US" dirty="0"/>
              <a:t>Carry out daily activities.</a:t>
            </a: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r>
              <a:rPr lang="en-US" dirty="0"/>
              <a:t>Engage in satisfying relationships.</a:t>
            </a:r>
            <a:endParaRPr lang="en-US" b="1" dirty="0"/>
          </a:p>
          <a:p>
            <a:pPr marL="0" indent="0">
              <a:lnSpc>
                <a:spcPct val="100000"/>
              </a:lnSpc>
              <a:spcAft>
                <a:spcPts val="1000"/>
              </a:spcAft>
              <a:buClr>
                <a:srgbClr val="034EA2"/>
              </a:buClr>
              <a:buNone/>
            </a:pPr>
            <a:r>
              <a:rPr lang="en-US" b="1" dirty="0"/>
              <a:t>Not every disability is visible.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53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E89D-6906-4D2F-AEAA-1D69A747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DA1F0-0306-4FE5-A5BD-98A5FFF16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6797"/>
            <a:ext cx="8596668" cy="45145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sz="2000" b="1" dirty="0">
                <a:solidFill>
                  <a:srgbClr val="549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Suicide is multifactorial –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From the World Health Organization: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“No single factor is sufficient to explain why a person died by suicide: suicidal behavior is a complex phenomenon that is influenced by several interacting factors – personal, social, psychological, cultural, biological and environmental.”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endParaRPr lang="en-US" altLang="en-US" sz="1800" dirty="0">
              <a:latin typeface="Calibri"/>
              <a:cs typeface="Calibri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altLang="en-US" sz="1800" dirty="0">
                <a:latin typeface="Calibri"/>
                <a:cs typeface="Calibri"/>
              </a:rPr>
              <a:t>Researchers have identified hundreds of </a:t>
            </a:r>
            <a:r>
              <a:rPr lang="en-US" alt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risk factors. </a:t>
            </a:r>
            <a:r>
              <a:rPr lang="en-US" altLang="en-US" sz="1800" dirty="0">
                <a:latin typeface="Calibri"/>
                <a:cs typeface="Calibri"/>
              </a:rPr>
              <a:t> Some of the prevalent risk factors include: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b="1" dirty="0">
                <a:latin typeface="Calibri"/>
                <a:cs typeface="Calibri"/>
              </a:rPr>
              <a:t>Prior Suicide Attempts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b="1" dirty="0">
                <a:latin typeface="Calibri"/>
                <a:cs typeface="Calibri"/>
              </a:rPr>
              <a:t>Mood Disorders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b="1" dirty="0">
                <a:latin typeface="Calibri"/>
                <a:cs typeface="Calibri"/>
              </a:rPr>
              <a:t>Substance Use Disorders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1800" b="1" dirty="0">
                <a:latin typeface="Calibri"/>
                <a:cs typeface="Calibri"/>
              </a:rPr>
              <a:t>Access to Lethal Means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1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D249-752B-48D6-B99C-A905DE72A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Signs of Suicide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943D61-6370-480C-9C3F-E1FE7E4B41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7522" y="1610686"/>
            <a:ext cx="7562805" cy="4856199"/>
          </a:xfrm>
        </p:spPr>
      </p:pic>
    </p:spTree>
    <p:extLst>
      <p:ext uri="{BB962C8B-B14F-4D97-AF65-F5344CB8AC3E}">
        <p14:creationId xmlns:p14="http://schemas.microsoft.com/office/powerpoint/2010/main" val="2216628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470A-08F3-48E7-8024-6DE78F39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to Ask about Suicide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FA3C6C-53EA-456B-BA64-C25EA013C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0950" y="1602297"/>
            <a:ext cx="7970711" cy="4568579"/>
          </a:xfrm>
        </p:spPr>
      </p:pic>
    </p:spTree>
    <p:extLst>
      <p:ext uri="{BB962C8B-B14F-4D97-AF65-F5344CB8AC3E}">
        <p14:creationId xmlns:p14="http://schemas.microsoft.com/office/powerpoint/2010/main" val="176893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2939-7947-412C-81B5-95E0467D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Crisis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8FFAD-6580-4180-BE49-0920E0D4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7798"/>
            <a:ext cx="8596668" cy="4363565"/>
          </a:xfrm>
        </p:spPr>
        <p:txBody>
          <a:bodyPr/>
          <a:lstStyle/>
          <a:p>
            <a:r>
              <a:rPr lang="en-US" dirty="0"/>
              <a:t>National Suicide Prevention Lifeline</a:t>
            </a:r>
          </a:p>
          <a:p>
            <a:pPr lvl="1"/>
            <a:r>
              <a:rPr lang="en-US" dirty="0"/>
              <a:t>988</a:t>
            </a:r>
          </a:p>
          <a:p>
            <a:r>
              <a:rPr lang="en-US" dirty="0"/>
              <a:t>Crisis Text Line	</a:t>
            </a:r>
          </a:p>
          <a:p>
            <a:pPr lvl="1"/>
            <a:r>
              <a:rPr lang="en-US" dirty="0"/>
              <a:t>741741 text “Help”</a:t>
            </a:r>
          </a:p>
          <a:p>
            <a:r>
              <a:rPr lang="en-US" dirty="0"/>
              <a:t>Local Crisis Number	</a:t>
            </a:r>
          </a:p>
          <a:p>
            <a:pPr lvl="1"/>
            <a:r>
              <a:rPr lang="en-US" dirty="0"/>
              <a:t>1-844-420-3964</a:t>
            </a:r>
          </a:p>
          <a:p>
            <a:r>
              <a:rPr lang="en-US" dirty="0"/>
              <a:t>Midland County Sheriff's Office</a:t>
            </a:r>
          </a:p>
          <a:p>
            <a:pPr lvl="1"/>
            <a:r>
              <a:rPr lang="en-US" dirty="0"/>
              <a:t>432-688-1040</a:t>
            </a:r>
          </a:p>
          <a:p>
            <a:pPr lvl="1"/>
            <a:r>
              <a:rPr lang="en-US" dirty="0"/>
              <a:t>Ask for welfare check</a:t>
            </a:r>
          </a:p>
          <a:p>
            <a:pPr lvl="1"/>
            <a:r>
              <a:rPr lang="en-US" dirty="0"/>
              <a:t>In emergencies call 911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66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DC43F-D69D-4590-B3C3-9E54F6265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Mental Health Trainings Offered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C296C-B171-43DA-9CCF-18CE4FD65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Mental Health First Aid (5-8 hours)</a:t>
            </a:r>
          </a:p>
          <a:p>
            <a:pPr lvl="1"/>
            <a:r>
              <a:rPr lang="en-US" dirty="0"/>
              <a:t>Adult training</a:t>
            </a:r>
          </a:p>
          <a:p>
            <a:pPr lvl="1"/>
            <a:r>
              <a:rPr lang="en-US" dirty="0"/>
              <a:t>Youth training</a:t>
            </a:r>
          </a:p>
          <a:p>
            <a:pPr lvl="1"/>
            <a:r>
              <a:rPr lang="en-US" dirty="0"/>
              <a:t>Teen Training</a:t>
            </a:r>
          </a:p>
          <a:p>
            <a:pPr lvl="1"/>
            <a:r>
              <a:rPr lang="en-US" dirty="0"/>
              <a:t>Blended or in-person</a:t>
            </a:r>
          </a:p>
          <a:p>
            <a:r>
              <a:rPr lang="en-US" dirty="0"/>
              <a:t>AS+K Training (2 hours)</a:t>
            </a:r>
          </a:p>
          <a:p>
            <a:pPr lvl="1"/>
            <a:r>
              <a:rPr lang="en-US" dirty="0"/>
              <a:t>In-person</a:t>
            </a:r>
          </a:p>
          <a:p>
            <a:pPr lvl="1"/>
            <a:r>
              <a:rPr lang="en-US" dirty="0"/>
              <a:t>Online</a:t>
            </a:r>
          </a:p>
          <a:p>
            <a:r>
              <a:rPr lang="en-US" dirty="0"/>
              <a:t>Contact Dalia Ramirez at </a:t>
            </a:r>
            <a:r>
              <a:rPr lang="en-US" dirty="0">
                <a:hlinkClick r:id="rId2"/>
              </a:rPr>
              <a:t>daliaramirez@permiacare.org</a:t>
            </a:r>
            <a:r>
              <a:rPr lang="en-US" dirty="0"/>
              <a:t> or call 432-570-3322 to schedule trainings</a:t>
            </a:r>
          </a:p>
        </p:txBody>
      </p:sp>
    </p:spTree>
    <p:extLst>
      <p:ext uri="{BB962C8B-B14F-4D97-AF65-F5344CB8AC3E}">
        <p14:creationId xmlns:p14="http://schemas.microsoft.com/office/powerpoint/2010/main" val="19020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D5B5E-3742-4D42-8077-6B5F511B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dirty="0"/>
              <a:t>Mental Heath</a:t>
            </a:r>
          </a:p>
        </p:txBody>
      </p:sp>
      <p:sp>
        <p:nvSpPr>
          <p:cNvPr id="17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1928-73E8-464A-A271-F03684D62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95245"/>
            <a:ext cx="8596668" cy="42461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600" b="1" dirty="0"/>
              <a:t>Mental health </a:t>
            </a:r>
            <a:r>
              <a:rPr lang="en-US" sz="2600" dirty="0"/>
              <a:t>is a state of wellbeing in which the individual: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600" dirty="0"/>
              <a:t>Realizes their own abilities.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600" dirty="0"/>
              <a:t>Can cope with the normal stresses of life.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600" dirty="0"/>
              <a:t>Can work productively and fruitfully.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600" dirty="0"/>
              <a:t>Can contribute to their community.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675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C24A-60C0-4579-8A9E-B320EC16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D2D22-F678-4F32-A0CA-65984A0B0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2965"/>
            <a:ext cx="8596668" cy="433839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dirty="0"/>
              <a:t>A </a:t>
            </a:r>
            <a:r>
              <a:rPr lang="en-US" sz="2600" b="1" dirty="0"/>
              <a:t>mental disorder </a:t>
            </a:r>
            <a:r>
              <a:rPr lang="en-US" sz="2600" dirty="0"/>
              <a:t>is a diagnosable disorder that: 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Affects a person’s thinking, emotional state, and behavior. 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Disrupts the person’s ability to: </a:t>
            </a:r>
          </a:p>
          <a:p>
            <a:pPr lvl="2">
              <a:lnSpc>
                <a:spcPct val="100000"/>
              </a:lnSpc>
            </a:pPr>
            <a:r>
              <a:rPr lang="en-US" sz="2600" dirty="0"/>
              <a:t>Work.</a:t>
            </a:r>
          </a:p>
          <a:p>
            <a:pPr lvl="2">
              <a:lnSpc>
                <a:spcPct val="100000"/>
              </a:lnSpc>
            </a:pPr>
            <a:r>
              <a:rPr lang="en-US" sz="2600" dirty="0"/>
              <a:t>Carry out daily activities. </a:t>
            </a:r>
          </a:p>
          <a:p>
            <a:pPr lvl="2">
              <a:lnSpc>
                <a:spcPct val="100000"/>
              </a:lnSpc>
            </a:pPr>
            <a:r>
              <a:rPr lang="en-US" sz="2600" dirty="0"/>
              <a:t>Engage in satisfying relationships.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13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D231D-821E-4DA0-9DF8-48F41A18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93490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dirty="0"/>
              <a:t>Common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D525-44C4-454C-A03F-3C9C466C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87523"/>
            <a:ext cx="8596668" cy="4153839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dirty="0"/>
              <a:t>Depression</a:t>
            </a:r>
          </a:p>
          <a:p>
            <a:pPr>
              <a:spcAft>
                <a:spcPts val="1000"/>
              </a:spcAft>
            </a:pPr>
            <a:r>
              <a:rPr lang="en-US" dirty="0"/>
              <a:t>Anxiety</a:t>
            </a:r>
          </a:p>
          <a:p>
            <a:pPr>
              <a:spcAft>
                <a:spcPts val="1000"/>
              </a:spcAft>
            </a:pPr>
            <a:r>
              <a:rPr lang="en-US" dirty="0"/>
              <a:t>Post-traumatic Stress Disorder</a:t>
            </a:r>
          </a:p>
          <a:p>
            <a:pPr>
              <a:spcAft>
                <a:spcPts val="1000"/>
              </a:spcAft>
            </a:pPr>
            <a:r>
              <a:rPr lang="en-US" dirty="0"/>
              <a:t>Bipolar Disorders</a:t>
            </a:r>
          </a:p>
          <a:p>
            <a:pPr>
              <a:spcAft>
                <a:spcPts val="1000"/>
              </a:spcAft>
            </a:pPr>
            <a:r>
              <a:rPr lang="en-US" dirty="0"/>
              <a:t>Substance Use Disorders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4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01A8-76B2-424E-BB44-F88FF670C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Depressive Disorder</a:t>
            </a:r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463DBDD8-4A6B-44FF-9A23-B7A138B8DE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585110" y="1828801"/>
            <a:ext cx="9336945" cy="4001548"/>
          </a:xfrm>
        </p:spPr>
      </p:pic>
    </p:spTree>
    <p:extLst>
      <p:ext uri="{BB962C8B-B14F-4D97-AF65-F5344CB8AC3E}">
        <p14:creationId xmlns:p14="http://schemas.microsoft.com/office/powerpoint/2010/main" val="173878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B6B5-9C37-4992-A2A8-499FA987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Anxiety Disorder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89A714C6-53AE-4E0A-B9AB-E5980614C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618286" y="1616978"/>
            <a:ext cx="8889748" cy="4127383"/>
          </a:xfrm>
        </p:spPr>
      </p:pic>
    </p:spTree>
    <p:extLst>
      <p:ext uri="{BB962C8B-B14F-4D97-AF65-F5344CB8AC3E}">
        <p14:creationId xmlns:p14="http://schemas.microsoft.com/office/powerpoint/2010/main" val="66943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FA5A-908A-452F-AAC7-6D8DD951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PTSD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EEF53256-EB43-4DBD-A8FB-A41E39950F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541990" y="1510018"/>
            <a:ext cx="8519637" cy="3959603"/>
          </a:xfrm>
        </p:spPr>
      </p:pic>
    </p:spTree>
    <p:extLst>
      <p:ext uri="{BB962C8B-B14F-4D97-AF65-F5344CB8AC3E}">
        <p14:creationId xmlns:p14="http://schemas.microsoft.com/office/powerpoint/2010/main" val="10831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EE58B-4298-44C3-82BC-5F4229AB1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Bipolar Disorder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E60AC9EB-BE19-48B5-BE5B-388F4E5AC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677334" y="1702964"/>
            <a:ext cx="8771583" cy="3993159"/>
          </a:xfrm>
        </p:spPr>
      </p:pic>
    </p:spTree>
    <p:extLst>
      <p:ext uri="{BB962C8B-B14F-4D97-AF65-F5344CB8AC3E}">
        <p14:creationId xmlns:p14="http://schemas.microsoft.com/office/powerpoint/2010/main" val="80692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1E509-6EB8-4472-B747-364CB99F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Substance Use Disorder</a:t>
            </a:r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22CE53B6-1E5F-4E52-A85D-E471E2D1D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411142" y="1636785"/>
            <a:ext cx="8779332" cy="4076118"/>
          </a:xfrm>
        </p:spPr>
      </p:pic>
    </p:spTree>
    <p:extLst>
      <p:ext uri="{BB962C8B-B14F-4D97-AF65-F5344CB8AC3E}">
        <p14:creationId xmlns:p14="http://schemas.microsoft.com/office/powerpoint/2010/main" val="6242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485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PermiaCare</vt:lpstr>
      <vt:lpstr>Mental Heath</vt:lpstr>
      <vt:lpstr>Mental Disorders</vt:lpstr>
      <vt:lpstr>Common Mental Disorders</vt:lpstr>
      <vt:lpstr>Depressive Disorder</vt:lpstr>
      <vt:lpstr>Anxiety Disorder</vt:lpstr>
      <vt:lpstr>PTSD</vt:lpstr>
      <vt:lpstr>Bipolar Disorder</vt:lpstr>
      <vt:lpstr>Substance Use Disorder</vt:lpstr>
      <vt:lpstr>Statistics</vt:lpstr>
      <vt:lpstr>The Impact of Mental Disorders</vt:lpstr>
      <vt:lpstr>Suicide</vt:lpstr>
      <vt:lpstr>Warning Signs of Suicide</vt:lpstr>
      <vt:lpstr>How to Ask about Suicide</vt:lpstr>
      <vt:lpstr>Crisis Numbers</vt:lpstr>
      <vt:lpstr>Mental Health Trainings Offered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PermiaCare</dc:title>
  <dc:creator>Jade Womack</dc:creator>
  <cp:lastModifiedBy>John Floyd</cp:lastModifiedBy>
  <cp:revision>9</cp:revision>
  <dcterms:created xsi:type="dcterms:W3CDTF">2022-02-08T18:17:04Z</dcterms:created>
  <dcterms:modified xsi:type="dcterms:W3CDTF">2023-09-20T18:58:14Z</dcterms:modified>
</cp:coreProperties>
</file>